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64" r:id="rId4"/>
    <p:sldId id="257" r:id="rId5"/>
    <p:sldId id="287" r:id="rId6"/>
    <p:sldId id="269" r:id="rId7"/>
    <p:sldId id="258" r:id="rId8"/>
    <p:sldId id="283" r:id="rId9"/>
    <p:sldId id="288" r:id="rId10"/>
    <p:sldId id="284" r:id="rId11"/>
    <p:sldId id="259" r:id="rId12"/>
    <p:sldId id="262" r:id="rId13"/>
    <p:sldId id="274" r:id="rId14"/>
    <p:sldId id="285" r:id="rId15"/>
    <p:sldId id="273" r:id="rId16"/>
    <p:sldId id="276" r:id="rId17"/>
    <p:sldId id="286" r:id="rId18"/>
    <p:sldId id="260" r:id="rId19"/>
    <p:sldId id="261" r:id="rId20"/>
    <p:sldId id="265" r:id="rId21"/>
    <p:sldId id="289" r:id="rId22"/>
    <p:sldId id="266" r:id="rId23"/>
    <p:sldId id="268" r:id="rId24"/>
    <p:sldId id="270" r:id="rId25"/>
    <p:sldId id="271" r:id="rId26"/>
    <p:sldId id="290" r:id="rId27"/>
    <p:sldId id="277" r:id="rId28"/>
    <p:sldId id="291" r:id="rId29"/>
    <p:sldId id="279" r:id="rId30"/>
    <p:sldId id="282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77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master\presentations\technical_lecture\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master\presentations\technical_lecture\statistic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Tabelle1!$M$14</c:f>
              <c:strCache>
                <c:ptCount val="1"/>
                <c:pt idx="0">
                  <c:v>Overall triangles</c:v>
                </c:pt>
              </c:strCache>
            </c:strRef>
          </c:tx>
          <c:marker>
            <c:symbol val="none"/>
          </c:marker>
          <c:xVal>
            <c:numRef>
              <c:f>Tabelle1!$B$15:$B$27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Tabelle1!$M$15:$M$27</c:f>
              <c:numCache>
                <c:formatCode>General</c:formatCode>
                <c:ptCount val="13"/>
                <c:pt idx="0">
                  <c:v>168720</c:v>
                </c:pt>
                <c:pt idx="1">
                  <c:v>1919182</c:v>
                </c:pt>
                <c:pt idx="2">
                  <c:v>3591320</c:v>
                </c:pt>
                <c:pt idx="3">
                  <c:v>5390250</c:v>
                </c:pt>
                <c:pt idx="4">
                  <c:v>7091538</c:v>
                </c:pt>
                <c:pt idx="5">
                  <c:v>8861010</c:v>
                </c:pt>
                <c:pt idx="6">
                  <c:v>10593762</c:v>
                </c:pt>
                <c:pt idx="7">
                  <c:v>12331354</c:v>
                </c:pt>
                <c:pt idx="8">
                  <c:v>14095618</c:v>
                </c:pt>
                <c:pt idx="9">
                  <c:v>15825536</c:v>
                </c:pt>
                <c:pt idx="10">
                  <c:v>17598182</c:v>
                </c:pt>
                <c:pt idx="11">
                  <c:v>19326694</c:v>
                </c:pt>
                <c:pt idx="12">
                  <c:v>20899488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Tabelle1!$N$14</c:f>
              <c:strCache>
                <c:ptCount val="1"/>
                <c:pt idx="0">
                  <c:v>Model triangles</c:v>
                </c:pt>
              </c:strCache>
            </c:strRef>
          </c:tx>
          <c:marker>
            <c:symbol val="none"/>
          </c:marker>
          <c:xVal>
            <c:numRef>
              <c:f>Tabelle1!$B$15:$B$27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Tabelle1!$N$15:$N$27</c:f>
              <c:numCache>
                <c:formatCode>General</c:formatCode>
                <c:ptCount val="13"/>
                <c:pt idx="0">
                  <c:v>553638</c:v>
                </c:pt>
                <c:pt idx="1">
                  <c:v>787478</c:v>
                </c:pt>
                <c:pt idx="2">
                  <c:v>1022113</c:v>
                </c:pt>
                <c:pt idx="3">
                  <c:v>1268564</c:v>
                </c:pt>
                <c:pt idx="4">
                  <c:v>1532945</c:v>
                </c:pt>
                <c:pt idx="5">
                  <c:v>1750258</c:v>
                </c:pt>
                <c:pt idx="6">
                  <c:v>2023671</c:v>
                </c:pt>
                <c:pt idx="7">
                  <c:v>2227923</c:v>
                </c:pt>
                <c:pt idx="8">
                  <c:v>2522927</c:v>
                </c:pt>
                <c:pt idx="9">
                  <c:v>2710416</c:v>
                </c:pt>
                <c:pt idx="10">
                  <c:v>3017422</c:v>
                </c:pt>
                <c:pt idx="11">
                  <c:v>3191215</c:v>
                </c:pt>
                <c:pt idx="12">
                  <c:v>3439438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480856"/>
        <c:axId val="217482032"/>
      </c:scatterChart>
      <c:valAx>
        <c:axId val="217480856"/>
        <c:scaling>
          <c:orientation val="minMax"/>
          <c:max val="25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Number</a:t>
                </a:r>
                <a:r>
                  <a:rPr lang="de-AT" baseline="0"/>
                  <a:t> of swept volumes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0.71531748219219138"/>
              <c:y val="0.878864978752339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2032"/>
        <c:crosses val="autoZero"/>
        <c:crossBetween val="midCat"/>
      </c:valAx>
      <c:valAx>
        <c:axId val="2174820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AT"/>
                  <a:t>Number</a:t>
                </a:r>
                <a:r>
                  <a:rPr lang="de-AT" baseline="0"/>
                  <a:t> of triangles in millions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1.5616801289115124E-2"/>
              <c:y val="2.5179237886982633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0856"/>
        <c:crosses val="autoZero"/>
        <c:crossBetween val="midCat"/>
        <c:dispUnits>
          <c:builtInUnit val="millions"/>
        </c:dispUnits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Tabelle1!$C$34</c:f>
              <c:strCache>
                <c:ptCount val="1"/>
                <c:pt idx="0">
                  <c:v>CPU native</c:v>
                </c:pt>
              </c:strCache>
            </c:strRef>
          </c:tx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Tabelle1!$C$35:$C$47</c:f>
              <c:numCache>
                <c:formatCode>General</c:formatCode>
                <c:ptCount val="13"/>
                <c:pt idx="0">
                  <c:v>95</c:v>
                </c:pt>
                <c:pt idx="1">
                  <c:v>129</c:v>
                </c:pt>
                <c:pt idx="2">
                  <c:v>172</c:v>
                </c:pt>
                <c:pt idx="3">
                  <c:v>185</c:v>
                </c:pt>
                <c:pt idx="4">
                  <c:v>216</c:v>
                </c:pt>
                <c:pt idx="5">
                  <c:v>226</c:v>
                </c:pt>
                <c:pt idx="6">
                  <c:v>259</c:v>
                </c:pt>
                <c:pt idx="7">
                  <c:v>275</c:v>
                </c:pt>
                <c:pt idx="8">
                  <c:v>304</c:v>
                </c:pt>
                <c:pt idx="9">
                  <c:v>321</c:v>
                </c:pt>
                <c:pt idx="10">
                  <c:v>358</c:v>
                </c:pt>
                <c:pt idx="11">
                  <c:v>382</c:v>
                </c:pt>
                <c:pt idx="12">
                  <c:v>401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Tabelle1!$D$34</c:f>
              <c:strCache>
                <c:ptCount val="1"/>
                <c:pt idx="0">
                  <c:v>Xeon Phi native</c:v>
                </c:pt>
              </c:strCache>
            </c:strRef>
          </c:tx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Tabelle1!$D$35:$D$47</c:f>
              <c:numCache>
                <c:formatCode>General</c:formatCode>
                <c:ptCount val="13"/>
                <c:pt idx="0">
                  <c:v>100</c:v>
                </c:pt>
                <c:pt idx="1">
                  <c:v>135</c:v>
                </c:pt>
                <c:pt idx="2">
                  <c:v>165</c:v>
                </c:pt>
                <c:pt idx="3">
                  <c:v>169</c:v>
                </c:pt>
                <c:pt idx="4">
                  <c:v>201</c:v>
                </c:pt>
                <c:pt idx="5">
                  <c:v>201</c:v>
                </c:pt>
                <c:pt idx="6">
                  <c:v>215</c:v>
                </c:pt>
                <c:pt idx="7">
                  <c:v>233</c:v>
                </c:pt>
                <c:pt idx="8">
                  <c:v>271</c:v>
                </c:pt>
                <c:pt idx="9">
                  <c:v>279</c:v>
                </c:pt>
                <c:pt idx="10">
                  <c:v>280</c:v>
                </c:pt>
                <c:pt idx="11">
                  <c:v>290</c:v>
                </c:pt>
                <c:pt idx="12">
                  <c:v>296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Tabelle1!$E$34</c:f>
              <c:strCache>
                <c:ptCount val="1"/>
                <c:pt idx="0">
                  <c:v>GPU OpenCL</c:v>
                </c:pt>
              </c:strCache>
            </c:strRef>
          </c:tx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Tabelle1!$E$35:$E$47</c:f>
              <c:numCache>
                <c:formatCode>General</c:formatCode>
                <c:ptCount val="13"/>
                <c:pt idx="0">
                  <c:v>54</c:v>
                </c:pt>
                <c:pt idx="1">
                  <c:v>58</c:v>
                </c:pt>
                <c:pt idx="2">
                  <c:v>74</c:v>
                </c:pt>
                <c:pt idx="3">
                  <c:v>82</c:v>
                </c:pt>
                <c:pt idx="4">
                  <c:v>93</c:v>
                </c:pt>
                <c:pt idx="5">
                  <c:v>101</c:v>
                </c:pt>
                <c:pt idx="6">
                  <c:v>108</c:v>
                </c:pt>
                <c:pt idx="7">
                  <c:v>113</c:v>
                </c:pt>
                <c:pt idx="8">
                  <c:v>121</c:v>
                </c:pt>
                <c:pt idx="9">
                  <c:v>140</c:v>
                </c:pt>
                <c:pt idx="10">
                  <c:v>139</c:v>
                </c:pt>
                <c:pt idx="11">
                  <c:v>149</c:v>
                </c:pt>
                <c:pt idx="12">
                  <c:v>153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483992"/>
        <c:axId val="172511664"/>
      </c:scatterChart>
      <c:valAx>
        <c:axId val="217483992"/>
        <c:scaling>
          <c:orientation val="minMax"/>
          <c:max val="25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Number</a:t>
                </a:r>
                <a:r>
                  <a:rPr lang="de-AT" baseline="0"/>
                  <a:t> of swept volumes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0.71602206652382139"/>
              <c:y val="0.8606208631501226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72511664"/>
        <c:crosses val="autoZero"/>
        <c:crossBetween val="midCat"/>
      </c:valAx>
      <c:valAx>
        <c:axId val="1725116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AT"/>
                  <a:t>Raycasting</a:t>
                </a:r>
                <a:r>
                  <a:rPr lang="de-AT" baseline="0"/>
                  <a:t> time in milliseconds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1.7807456872565387E-2"/>
              <c:y val="1.2729351210121132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3992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4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0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0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0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7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1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Ray_tracing_(graphics)#mediaviewer/File:Ray_trace_diagram.svg" TargetMode="External"/><Relationship Id="rId4" Type="http://schemas.openxmlformats.org/officeDocument/2006/relationships/hyperlink" Target="http://www.arcsynthesis.org/gltut/basics/Intro%20Graphics%20and%20Rendering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e.academic.ru/dic.nsf/dewiki/1163221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metalbyexample.com/up-and-running-3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://thomasdiewald.com/blog/?p=148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en.wikipedia.org/wiki/File:Turbocharger.jpg" TargetMode="External"/><Relationship Id="rId4" Type="http://schemas.openxmlformats.org/officeDocument/2006/relationships/hyperlink" Target="http://www.globalpumps.in/matherplatt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://www.pcper.com/reviews/Mobile/Intel-Core-i7-3720QM-Ivy-Bridge-Mobile-Review-Monster-Kill" TargetMode="External"/><Relationship Id="rId7" Type="http://schemas.openxmlformats.org/officeDocument/2006/relationships/image" Target="../media/image33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hyperlink" Target="http://www.bit-tech.net/hardware/graphics/2013/11/07/nvidia-gtx-780-ti-3gb-review/1" TargetMode="External"/><Relationship Id="rId4" Type="http://schemas.openxmlformats.org/officeDocument/2006/relationships/hyperlink" Target="http://www.anandtech.com/show/6265/intels-xeon-phi-in-10-petaflops-supercomput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P0ImcDi_B0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 smtClean="0"/>
              <a:t>enlight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An </a:t>
            </a:r>
            <a:r>
              <a:rPr lang="de-AT" dirty="0" err="1" smtClean="0"/>
              <a:t>optimized</a:t>
            </a:r>
            <a:r>
              <a:rPr lang="de-AT" dirty="0" smtClean="0"/>
              <a:t> </a:t>
            </a:r>
            <a:r>
              <a:rPr lang="de-AT" dirty="0" err="1" smtClean="0"/>
              <a:t>raycasting</a:t>
            </a:r>
            <a:r>
              <a:rPr lang="de-AT" dirty="0" smtClean="0"/>
              <a:t> </a:t>
            </a:r>
            <a:r>
              <a:rPr lang="de-AT" dirty="0" err="1" smtClean="0"/>
              <a:t>approach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subtractive</a:t>
            </a:r>
            <a:r>
              <a:rPr lang="de-AT" dirty="0" smtClean="0"/>
              <a:t> </a:t>
            </a:r>
            <a:r>
              <a:rPr lang="de-AT" dirty="0" err="1" smtClean="0"/>
              <a:t>manufacturing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46" y="5650301"/>
            <a:ext cx="3356831" cy="979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" y="5368057"/>
            <a:ext cx="3166878" cy="1185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89" y="5368057"/>
            <a:ext cx="2587997" cy="136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Rendering 3D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Rasterization</a:t>
            </a:r>
            <a:br>
              <a:rPr lang="de-DE" dirty="0" smtClean="0"/>
            </a:br>
            <a:r>
              <a:rPr lang="de-DE" dirty="0" smtClean="0"/>
              <a:t>(OpenGL, DirectX)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Ray tracing/casting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35" y="1532670"/>
            <a:ext cx="5240877" cy="1965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8" y="3876925"/>
            <a:ext cx="4276609" cy="28534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57890"/>
            <a:ext cx="5110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www.arcsynthesis.org/gltut/basics/Intro%20Graphics%20and%20Rendering.html</a:t>
            </a:r>
            <a:endParaRPr lang="en-US" sz="1000" dirty="0" smtClean="0"/>
          </a:p>
          <a:p>
            <a:r>
              <a:rPr lang="en-US" sz="1000" dirty="0" smtClean="0">
                <a:hlinkClick r:id="rId5"/>
              </a:rPr>
              <a:t>http</a:t>
            </a:r>
            <a:r>
              <a:rPr lang="en-US" sz="1000" dirty="0">
                <a:hlinkClick r:id="rId5"/>
              </a:rPr>
              <a:t>://en.wikipedia.org/wiki/Ray_tracing_(graphics)#</a:t>
            </a:r>
            <a:r>
              <a:rPr lang="en-US" sz="1000" dirty="0" smtClean="0">
                <a:hlinkClick r:id="rId5"/>
              </a:rPr>
              <a:t>mediaviewer/File:Ray_trace_diagram.svg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19886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Ray casting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64" y="1118259"/>
            <a:ext cx="8831049" cy="4351338"/>
          </a:xfrm>
        </p:spPr>
      </p:pic>
      <p:sp>
        <p:nvSpPr>
          <p:cNvPr id="5" name="TextBox 4"/>
          <p:cNvSpPr txBox="1"/>
          <p:nvPr/>
        </p:nvSpPr>
        <p:spPr>
          <a:xfrm>
            <a:off x="9565960" y="6611779"/>
            <a:ext cx="2626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de.academic.ru/dic.nsf/dewiki/1163221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479197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Swept</a:t>
            </a:r>
            <a:r>
              <a:rPr lang="de-AT" dirty="0" smtClean="0"/>
              <a:t> </a:t>
            </a:r>
            <a:r>
              <a:rPr lang="de-AT" dirty="0" err="1" smtClean="0"/>
              <a:t>volumes</a:t>
            </a:r>
            <a:r>
              <a:rPr lang="de-AT" dirty="0" smtClean="0"/>
              <a:t> - </a:t>
            </a:r>
            <a:r>
              <a:rPr lang="de-AT" dirty="0" err="1" smtClean="0"/>
              <a:t>entry</a:t>
            </a:r>
            <a:r>
              <a:rPr lang="de-AT" dirty="0" smtClean="0"/>
              <a:t>/</a:t>
            </a:r>
            <a:r>
              <a:rPr lang="de-AT" dirty="0" err="1" smtClean="0"/>
              <a:t>exit</a:t>
            </a:r>
            <a:r>
              <a:rPr lang="de-AT" dirty="0" smtClean="0"/>
              <a:t> </a:t>
            </a:r>
            <a:r>
              <a:rPr lang="de-AT" dirty="0" err="1" smtClean="0"/>
              <a:t>counting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6" y="2307932"/>
            <a:ext cx="3674853" cy="264320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61" y="2311790"/>
            <a:ext cx="3669489" cy="2639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312" y="2311790"/>
            <a:ext cx="3669489" cy="26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5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Triangle ray </a:t>
            </a:r>
            <a:r>
              <a:rPr lang="de-AT" dirty="0" smtClean="0"/>
              <a:t>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95" y="1825625"/>
            <a:ext cx="1107631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Fast, Minimum Storage Ray/Triangle </a:t>
            </a:r>
            <a:r>
              <a:rPr lang="en-US" dirty="0" smtClean="0"/>
              <a:t>Intersection, </a:t>
            </a:r>
            <a:r>
              <a:rPr lang="en-US" dirty="0" err="1" smtClean="0"/>
              <a:t>Möller</a:t>
            </a:r>
            <a:r>
              <a:rPr lang="en-US" dirty="0" smtClean="0"/>
              <a:t> &amp; </a:t>
            </a:r>
            <a:r>
              <a:rPr lang="en-US" dirty="0" err="1" smtClean="0"/>
              <a:t>Trumbore</a:t>
            </a:r>
            <a:r>
              <a:rPr lang="en-US" dirty="0" smtClean="0"/>
              <a:t>, </a:t>
            </a:r>
            <a:r>
              <a:rPr lang="en-US" dirty="0"/>
              <a:t>1997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46" y="2466558"/>
            <a:ext cx="7479102" cy="4103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2483" y="6611779"/>
            <a:ext cx="2389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dirty="0"/>
              <a:t>Image: Torsten Welsch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437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Per ray/pixel</a:t>
            </a:r>
          </a:p>
          <a:p>
            <a:r>
              <a:rPr lang="de-DE" dirty="0" smtClean="0"/>
              <a:t>Distance/position</a:t>
            </a:r>
          </a:p>
          <a:p>
            <a:r>
              <a:rPr lang="de-DE" dirty="0" smtClean="0"/>
              <a:t>Normal vector of hit triangle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13062" y="6611779"/>
            <a:ext cx="2678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2"/>
              </a:rPr>
              <a:t>http://metalbyexample.com/up-and-running-3</a:t>
            </a:r>
            <a:r>
              <a:rPr lang="en-US" sz="1000" dirty="0" smtClean="0">
                <a:hlinkClick r:id="rId2"/>
              </a:rPr>
              <a:t>/</a:t>
            </a:r>
            <a:endParaRPr lang="en-US" sz="1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5" y="1952975"/>
            <a:ext cx="6536074" cy="379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87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Write calculated</a:t>
            </a:r>
            <a:br>
              <a:rPr lang="de-DE" dirty="0" smtClean="0"/>
            </a:br>
            <a:r>
              <a:rPr lang="de-DE" dirty="0" smtClean="0"/>
              <a:t>color values directly</a:t>
            </a:r>
            <a:br>
              <a:rPr lang="de-DE" dirty="0" smtClean="0"/>
            </a:br>
            <a:r>
              <a:rPr lang="de-DE" dirty="0" smtClean="0"/>
              <a:t>to frame buffer</a:t>
            </a:r>
            <a:br>
              <a:rPr lang="de-DE" dirty="0" smtClean="0"/>
            </a:br>
            <a:r>
              <a:rPr lang="de-DE" dirty="0" smtClean="0"/>
              <a:t>(glDrawPixels)</a:t>
            </a:r>
          </a:p>
          <a:p>
            <a:r>
              <a:rPr lang="de-DE" dirty="0" smtClean="0"/>
              <a:t>Fast</a:t>
            </a:r>
          </a:p>
          <a:p>
            <a:r>
              <a:rPr lang="de-DE" dirty="0" smtClean="0"/>
              <a:t>Color calculation</a:t>
            </a:r>
            <a:br>
              <a:rPr lang="de-DE" dirty="0" smtClean="0"/>
            </a:br>
            <a:r>
              <a:rPr lang="de-DE" dirty="0" smtClean="0"/>
              <a:t>entirely on CPU</a:t>
            </a: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33" y="1825625"/>
            <a:ext cx="6525022" cy="447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4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Retriangulation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7210" r="14451" b="10517"/>
          <a:stretch/>
        </p:blipFill>
        <p:spPr>
          <a:xfrm>
            <a:off x="1061270" y="2751513"/>
            <a:ext cx="4809397" cy="40239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2439" r="9048" b="6097"/>
          <a:stretch/>
        </p:blipFill>
        <p:spPr>
          <a:xfrm>
            <a:off x="6185177" y="1937061"/>
            <a:ext cx="5483133" cy="437483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Triangulation on CPU</a:t>
            </a:r>
          </a:p>
          <a:p>
            <a:r>
              <a:rPr lang="de-DE" dirty="0" smtClean="0"/>
              <a:t>Full graphics pipeline</a:t>
            </a:r>
            <a:r>
              <a:rPr lang="de-DE" dirty="0"/>
              <a:t> </a:t>
            </a:r>
            <a:r>
              <a:rPr lang="de-DE" dirty="0" smtClean="0"/>
              <a:t>on GPU</a:t>
            </a:r>
          </a:p>
        </p:txBody>
      </p:sp>
    </p:spTree>
    <p:extLst>
      <p:ext uri="{BB962C8B-B14F-4D97-AF65-F5344CB8AC3E}">
        <p14:creationId xmlns:p14="http://schemas.microsoft.com/office/powerpoint/2010/main" val="319873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Reducing intersection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4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Acceleration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Trees</a:t>
            </a:r>
          </a:p>
          <a:p>
            <a:pPr lvl="1"/>
            <a:r>
              <a:rPr lang="de-AT" dirty="0" smtClean="0"/>
              <a:t>K-d trees</a:t>
            </a:r>
          </a:p>
          <a:p>
            <a:pPr lvl="1"/>
            <a:r>
              <a:rPr lang="de-AT" dirty="0" smtClean="0"/>
              <a:t>Octrees</a:t>
            </a:r>
          </a:p>
          <a:p>
            <a:pPr lvl="1"/>
            <a:r>
              <a:rPr lang="de-AT" dirty="0" smtClean="0"/>
              <a:t>Bounding volume hierarchy</a:t>
            </a:r>
          </a:p>
          <a:p>
            <a:pPr marL="457200" lvl="1" indent="0">
              <a:buNone/>
            </a:pPr>
            <a:endParaRPr lang="de-AT" dirty="0" smtClean="0"/>
          </a:p>
          <a:p>
            <a:r>
              <a:rPr lang="de-AT" dirty="0" smtClean="0"/>
              <a:t>Regular grids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19236" y="6599743"/>
            <a:ext cx="2372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hlinkClick r:id="rId2"/>
              </a:rPr>
              <a:t>http://thomasdiewald.com/blog/?</a:t>
            </a:r>
            <a:r>
              <a:rPr lang="en-US" sz="1000" dirty="0" smtClean="0">
                <a:hlinkClick r:id="rId2"/>
              </a:rPr>
              <a:t>p=1488</a:t>
            </a:r>
            <a:endParaRPr lang="en-US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34" y="1414733"/>
            <a:ext cx="4258513" cy="425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3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Regular </a:t>
            </a:r>
            <a:r>
              <a:rPr lang="de-AT" dirty="0" err="1" smtClean="0"/>
              <a:t>grid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Simple</a:t>
            </a:r>
          </a:p>
          <a:p>
            <a:r>
              <a:rPr lang="de-DE" dirty="0" smtClean="0"/>
              <a:t>Fast modifications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59" y="1604424"/>
            <a:ext cx="6066749" cy="47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9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6" y="1947168"/>
            <a:ext cx="4933431" cy="4023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 r="171"/>
          <a:stretch/>
        </p:blipFill>
        <p:spPr>
          <a:xfrm>
            <a:off x="5997398" y="1690688"/>
            <a:ext cx="5511339" cy="42394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70394" y="6457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www.globalpumps.in/matherplatt.html</a:t>
            </a:r>
            <a:endParaRPr lang="en-US" sz="1000" dirty="0" smtClean="0"/>
          </a:p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en.wikipedia.org/wiki/File:Turbocharger.jpg</a:t>
            </a:r>
            <a:endParaRPr lang="en-US" sz="1000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Industrial components</a:t>
            </a:r>
            <a:br>
              <a:rPr lang="de-DE" dirty="0" smtClean="0"/>
            </a:br>
            <a:r>
              <a:rPr lang="de-DE" dirty="0" smtClean="0"/>
              <a:t>e.g. impellers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91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Traversal – 3D DDA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fast voxel </a:t>
            </a:r>
            <a:r>
              <a:rPr lang="en-US" dirty="0" smtClean="0"/>
              <a:t>traversal</a:t>
            </a:r>
            <a:br>
              <a:rPr lang="en-US" dirty="0" smtClean="0"/>
            </a:br>
            <a:r>
              <a:rPr lang="en-US" dirty="0" smtClean="0"/>
              <a:t>algorithm </a:t>
            </a:r>
            <a:r>
              <a:rPr lang="en-US" dirty="0"/>
              <a:t>for ray </a:t>
            </a:r>
            <a:r>
              <a:rPr lang="en-US" dirty="0" smtClean="0"/>
              <a:t>tracing,</a:t>
            </a:r>
            <a:br>
              <a:rPr lang="en-US" dirty="0" smtClean="0"/>
            </a:br>
            <a:r>
              <a:rPr lang="en-US" dirty="0" smtClean="0"/>
              <a:t>John </a:t>
            </a:r>
            <a:r>
              <a:rPr lang="en-US" dirty="0" err="1"/>
              <a:t>Amanatides</a:t>
            </a:r>
            <a:r>
              <a:rPr lang="en-US" dirty="0"/>
              <a:t>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Andrew Woo, </a:t>
            </a:r>
            <a:r>
              <a:rPr lang="en-US" dirty="0"/>
              <a:t>1987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81" y="1001320"/>
            <a:ext cx="5767950" cy="554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8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Reducing triangle 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28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Optimizing</a:t>
            </a:r>
            <a:r>
              <a:rPr lang="de-AT" dirty="0" smtClean="0"/>
              <a:t> </a:t>
            </a:r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3" y="2148227"/>
            <a:ext cx="5305245" cy="35985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48" y="1811548"/>
            <a:ext cx="4052051" cy="4080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113" y="5834972"/>
            <a:ext cx="2499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/>
              <a:t>Screen shot of selected triangles in MeshLab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689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Cell</a:t>
            </a:r>
            <a:r>
              <a:rPr lang="de-AT" dirty="0" smtClean="0"/>
              <a:t> </a:t>
            </a:r>
            <a:r>
              <a:rPr lang="de-AT" dirty="0" err="1" smtClean="0"/>
              <a:t>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71" y="2221154"/>
            <a:ext cx="5561824" cy="39010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96"/>
          <a:stretch/>
        </p:blipFill>
        <p:spPr>
          <a:xfrm>
            <a:off x="6978716" y="2221154"/>
            <a:ext cx="4011339" cy="38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1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 </a:t>
            </a:r>
            <a:r>
              <a:rPr lang="de-AT" dirty="0" err="1" smtClean="0"/>
              <a:t>volumes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58" y="1690688"/>
            <a:ext cx="6623479" cy="4965156"/>
          </a:xfrm>
        </p:spPr>
      </p:pic>
    </p:spTree>
    <p:extLst>
      <p:ext uri="{BB962C8B-B14F-4D97-AF65-F5344CB8AC3E}">
        <p14:creationId xmlns:p14="http://schemas.microsoft.com/office/powerpoint/2010/main" val="2514588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reduction</a:t>
            </a:r>
            <a:endParaRPr lang="en-US" dirty="0"/>
          </a:p>
        </p:txBody>
      </p:sp>
      <p:graphicFrame>
        <p:nvGraphicFramePr>
          <p:cNvPr id="6" name="Diagramm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9950110"/>
              </p:ext>
            </p:extLst>
          </p:nvPr>
        </p:nvGraphicFramePr>
        <p:xfrm>
          <a:off x="2286000" y="1471072"/>
          <a:ext cx="8160589" cy="508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925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III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Hardware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81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Vectorization and memory </a:t>
            </a:r>
            <a:r>
              <a:rPr lang="de-AT" dirty="0" smtClean="0"/>
              <a:t>locality - Packets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Ray </a:t>
            </a:r>
            <a:r>
              <a:rPr lang="en-US" dirty="0"/>
              <a:t>tracing animated </a:t>
            </a:r>
            <a:r>
              <a:rPr lang="en-US" dirty="0" smtClean="0"/>
              <a:t>scenes</a:t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/>
              <a:t>coherent grid </a:t>
            </a:r>
            <a:r>
              <a:rPr lang="en-US" dirty="0" smtClean="0"/>
              <a:t>traversal,</a:t>
            </a:r>
            <a:br>
              <a:rPr lang="en-US" dirty="0" smtClean="0"/>
            </a:br>
            <a:r>
              <a:rPr lang="en-US" dirty="0" smtClean="0"/>
              <a:t>Ingo Wald et al., 2006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73" y="1825625"/>
            <a:ext cx="4797725" cy="47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3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2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Runtime benchmark</a:t>
            </a:r>
            <a:endParaRPr lang="en-US" dirty="0"/>
          </a:p>
        </p:txBody>
      </p:sp>
      <p:graphicFrame>
        <p:nvGraphicFramePr>
          <p:cNvPr id="6" name="Diagramm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62722"/>
              </p:ext>
            </p:extLst>
          </p:nvPr>
        </p:nvGraphicFramePr>
        <p:xfrm>
          <a:off x="838200" y="1825625"/>
          <a:ext cx="753804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75696" y="6339445"/>
            <a:ext cx="55194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>
                <a:hlinkClick r:id="rId3"/>
              </a:rPr>
              <a:t>www.pcper.com/reviews/Mobile/Intel-Core-i7-3720QM-Ivy-Bridge-Mobile-Review-Monster-Kill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>
                <a:hlinkClick r:id="rId4"/>
              </a:rPr>
              <a:t>www.anandtech.com/show/6265/intels-xeon-phi-in-10-petaflops-supercomputer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>
                <a:hlinkClick r:id="rId5"/>
              </a:rPr>
              <a:t>www.bit-tech.net/hardware/graphics/2013/11/07/nvidia-gtx-780-ti-3gb-review/1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089" y="302158"/>
            <a:ext cx="1694895" cy="17005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14" y="2526630"/>
            <a:ext cx="2710244" cy="16468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14" y="4299076"/>
            <a:ext cx="2957647" cy="19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8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978546" y="6611779"/>
            <a:ext cx="421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Adapted from: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www.youtube.com/watch?v=P0ImcDi_B0o</a:t>
            </a:r>
            <a:endParaRPr lang="en-US" sz="100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Milling - Subtractive </a:t>
            </a:r>
            <a:r>
              <a:rPr lang="de-AT" dirty="0" smtClean="0"/>
              <a:t>manufacturing</a:t>
            </a:r>
            <a:endParaRPr lang="en-US" dirty="0"/>
          </a:p>
        </p:txBody>
      </p:sp>
      <p:pic>
        <p:nvPicPr>
          <p:cNvPr id="9" name="int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Visual quality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4511" r="4217" b="3571"/>
          <a:stretch/>
        </p:blipFill>
        <p:spPr>
          <a:xfrm>
            <a:off x="7461849" y="3473481"/>
            <a:ext cx="3857561" cy="2786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8663" r="15551" b="12878"/>
          <a:stretch/>
        </p:blipFill>
        <p:spPr>
          <a:xfrm>
            <a:off x="838200" y="1811458"/>
            <a:ext cx="5874589" cy="456912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4038" r="3814" b="3381"/>
          <a:stretch/>
        </p:blipFill>
        <p:spPr>
          <a:xfrm>
            <a:off x="7541039" y="320735"/>
            <a:ext cx="3778371" cy="2739906"/>
          </a:xfrm>
        </p:spPr>
      </p:pic>
    </p:spTree>
    <p:extLst>
      <p:ext uri="{BB962C8B-B14F-4D97-AF65-F5344CB8AC3E}">
        <p14:creationId xmlns:p14="http://schemas.microsoft.com/office/powerpoint/2010/main" val="617531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Master </a:t>
            </a:r>
            <a:r>
              <a:rPr lang="de-AT" dirty="0" err="1" smtClean="0"/>
              <a:t>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“Detailed </a:t>
            </a:r>
            <a:r>
              <a:rPr lang="en-US" dirty="0"/>
              <a:t>and adaptive surface reconstruction of implicitly defined </a:t>
            </a:r>
            <a:r>
              <a:rPr lang="en-US" dirty="0" smtClean="0"/>
              <a:t>geometries”</a:t>
            </a:r>
          </a:p>
          <a:p>
            <a:r>
              <a:rPr lang="de-DE" dirty="0" smtClean="0"/>
              <a:t>Regular grid with swept volumes as input</a:t>
            </a:r>
            <a:endParaRPr lang="en-US" dirty="0" smtClean="0"/>
          </a:p>
          <a:p>
            <a:r>
              <a:rPr lang="de-DE" dirty="0" smtClean="0"/>
              <a:t>Will (hopefully) calculate exact surface as triangle mesh</a:t>
            </a:r>
            <a:endParaRPr lang="de-DE" dirty="0" smtClean="0"/>
          </a:p>
          <a:p>
            <a:r>
              <a:rPr lang="de-DE" dirty="0" smtClean="0"/>
              <a:t>See you in December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7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 specification</a:t>
            </a:r>
          </a:p>
          <a:p>
            <a:r>
              <a:rPr lang="de-DE" dirty="0" smtClean="0"/>
              <a:t>Basic visualization approach</a:t>
            </a:r>
          </a:p>
          <a:p>
            <a:r>
              <a:rPr lang="de-DE" dirty="0" smtClean="0"/>
              <a:t>Optimization I, II, III</a:t>
            </a:r>
          </a:p>
          <a:p>
            <a:r>
              <a:rPr lang="de-DE" dirty="0" smtClean="0"/>
              <a:t>Results</a:t>
            </a:r>
          </a:p>
          <a:p>
            <a:endParaRPr lang="de-D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 specification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7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Input for digital simulation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69" y="1966821"/>
            <a:ext cx="4576531" cy="3510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98" y="2277451"/>
            <a:ext cx="4112410" cy="2889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3864" y="5753819"/>
            <a:ext cx="6935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MeshLab screen shots of low resolution input meshes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08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  <p:sp>
        <p:nvSpPr>
          <p:cNvPr id="5" name="TextBox 4"/>
          <p:cNvSpPr txBox="1"/>
          <p:nvPr/>
        </p:nvSpPr>
        <p:spPr>
          <a:xfrm>
            <a:off x="3053751" y="6311900"/>
            <a:ext cx="6935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MeshLab screen shots of low resolution input meshes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462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Existing methods – e.g. marching cubes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69" y="1808372"/>
            <a:ext cx="680380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04" y="1808372"/>
            <a:ext cx="2438740" cy="2238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5894" y="6277394"/>
            <a:ext cx="4442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Explicit surface calculation using MeshLab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822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 visualization approach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52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Widescreen</PresentationFormat>
  <Paragraphs>94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enlight</vt:lpstr>
      <vt:lpstr>Industrial components e.g. impellers</vt:lpstr>
      <vt:lpstr>Milling - Subtractive manufacturing</vt:lpstr>
      <vt:lpstr>Overview</vt:lpstr>
      <vt:lpstr>Problem specification</vt:lpstr>
      <vt:lpstr>Input for digital simulation</vt:lpstr>
      <vt:lpstr>Problem</vt:lpstr>
      <vt:lpstr>Existing methods – e.g. marching cubes</vt:lpstr>
      <vt:lpstr>Basic visualization approach</vt:lpstr>
      <vt:lpstr>Rendering 3D geometry</vt:lpstr>
      <vt:lpstr>Ray casting</vt:lpstr>
      <vt:lpstr>Swept volumes - entry/exit counting</vt:lpstr>
      <vt:lpstr>Triangle ray intersection</vt:lpstr>
      <vt:lpstr>Result</vt:lpstr>
      <vt:lpstr>OpenGL integration - Composition</vt:lpstr>
      <vt:lpstr>OpenGL integration - Retriangulation</vt:lpstr>
      <vt:lpstr>Optimization I</vt:lpstr>
      <vt:lpstr>Acceleration structures</vt:lpstr>
      <vt:lpstr>Regular grid</vt:lpstr>
      <vt:lpstr>Traversal – 3D DDA</vt:lpstr>
      <vt:lpstr>Optimization II</vt:lpstr>
      <vt:lpstr>Optimizing triangle count</vt:lpstr>
      <vt:lpstr>Cell classification</vt:lpstr>
      <vt:lpstr>Open volumes</vt:lpstr>
      <vt:lpstr>Triangle reduction</vt:lpstr>
      <vt:lpstr>Optimization III</vt:lpstr>
      <vt:lpstr>Vectorization and memory locality - Packets</vt:lpstr>
      <vt:lpstr>Results</vt:lpstr>
      <vt:lpstr>Runtime benchmark</vt:lpstr>
      <vt:lpstr>Visual quality</vt:lpstr>
      <vt:lpstr>Master thesis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enlight</dc:title>
  <dc:creator>dixxi</dc:creator>
  <cp:lastModifiedBy>bgruber</cp:lastModifiedBy>
  <cp:revision>43</cp:revision>
  <dcterms:created xsi:type="dcterms:W3CDTF">2014-10-13T19:11:37Z</dcterms:created>
  <dcterms:modified xsi:type="dcterms:W3CDTF">2014-10-14T21:59:15Z</dcterms:modified>
</cp:coreProperties>
</file>